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56" r:id="rId2"/>
    <p:sldId id="278" r:id="rId3"/>
    <p:sldId id="258" r:id="rId4"/>
    <p:sldId id="279" r:id="rId5"/>
    <p:sldId id="260" r:id="rId6"/>
    <p:sldId id="265" r:id="rId7"/>
    <p:sldId id="261" r:id="rId8"/>
    <p:sldId id="264" r:id="rId9"/>
    <p:sldId id="276" r:id="rId10"/>
    <p:sldId id="274" r:id="rId11"/>
    <p:sldId id="267" r:id="rId12"/>
    <p:sldId id="268" r:id="rId13"/>
    <p:sldId id="272" r:id="rId14"/>
    <p:sldId id="273" r:id="rId15"/>
    <p:sldId id="269" r:id="rId16"/>
    <p:sldId id="270" r:id="rId17"/>
    <p:sldId id="266" r:id="rId18"/>
    <p:sldId id="275" r:id="rId19"/>
    <p:sldId id="263" r:id="rId20"/>
    <p:sldId id="277" r:id="rId2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D90D06A-E3EA-4B94-A0A9-058DB3F5D689}" type="datetimeFigureOut">
              <a:rPr lang="en-US" smtClean="0"/>
              <a:t>3/20/2024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1DD93D5-1964-48C2-AFF7-8720F258A8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46092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5A18AA02-11E0-70A7-A2EF-B5885E3F22D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4B09BCF0-C3F5-311E-150D-3F236245F49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B15EC9C5-616A-3F8A-0686-9FC1F2E06D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341A8F-E064-400F-8F76-B6F800E8EC43}" type="datetime1">
              <a:rPr lang="en-US" smtClean="0"/>
              <a:t>3/20/2024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A45D6AD0-A0B9-511D-3ECA-7CD75EB838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01D5C189-0E73-E2C1-0D84-2183AC432D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BD27D-D30D-4A9F-8211-C74CD4ECAD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99924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54935BE2-FAD6-36C7-B40F-596B8D0934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DBFD9CE1-538A-3FA5-B10D-19167A52BFA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E2A1DDC2-FAB6-9E70-8A5F-C2B127E297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62F91-4C78-4A58-89BE-9924979A8E97}" type="datetime1">
              <a:rPr lang="en-US" smtClean="0"/>
              <a:t>3/20/2024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D415FB26-C32A-946E-8096-AB0D74ADA1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69A7E128-3E4B-ECFC-52B1-409DA76D44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BD27D-D30D-4A9F-8211-C74CD4ECAD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09087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="" xmlns:a16="http://schemas.microsoft.com/office/drawing/2014/main" id="{E9040585-26F6-C26D-D9B0-DC782BFBDD6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91C95E6A-22FA-3EE3-E809-8B0A780CD57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906E076C-7854-3AA5-96FF-255C926B0B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09229-2B57-4006-94ED-0A786FEA14E7}" type="datetime1">
              <a:rPr lang="en-US" smtClean="0"/>
              <a:t>3/20/2024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8BB84D3A-DB7C-F0F1-8FC6-C8572D701A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4E9726AF-FA78-98E2-6B1B-28BB4517E4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BD27D-D30D-4A9F-8211-C74CD4ECAD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20869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6DE567C2-51B6-1DDD-DC65-2652650A39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DF6BAF69-1C69-86C5-C9C0-F0E7835A13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02DB9F91-7FBC-1218-78F6-42405398E4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430CB-0E2C-483C-AE59-ED05FC8B6DB7}" type="datetime1">
              <a:rPr lang="en-US" smtClean="0"/>
              <a:t>3/20/2024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FA562387-069E-A517-A486-DCEC3DAD66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01CCCAAC-F775-27B0-978B-B1B623688C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BD27D-D30D-4A9F-8211-C74CD4ECAD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85573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EE428925-802C-8C38-D166-CB7A38330E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906BF269-7336-C00F-AFAE-D1AB3804E9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563E28D6-7131-21E3-3564-49502B8B1C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20DF5-F1CC-4E13-897E-262F3C926A16}" type="datetime1">
              <a:rPr lang="en-US" smtClean="0"/>
              <a:t>3/20/2024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0FBEB43B-0EA3-FC25-04D8-79204A2C4F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7B5AD660-8EA8-BBFB-0CE1-EE3BB86381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BD27D-D30D-4A9F-8211-C74CD4ECAD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34657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010DA02A-FCC8-F2A0-7F42-B3F88CF5FC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6520EEEE-2333-3149-3270-5B7C1FDBF24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1B9D684F-20C7-C928-306C-2DB25296983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A3C489D2-CFA9-C241-D9E7-341D2E0A06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323460-8ACB-4023-BEBF-4B2310EA4095}" type="datetime1">
              <a:rPr lang="en-US" smtClean="0"/>
              <a:t>3/20/2024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6960324E-85C1-09CE-9369-553EDD2C91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266FFA82-EEA1-C8F7-DDE5-29281D323D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BD27D-D30D-4A9F-8211-C74CD4ECAD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50316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4BD03BFE-37A7-BCC9-B11F-C14DC9F04A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119F1003-2DE5-5DD8-3448-C040B9E1DD2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69215049-95B7-A09D-A8B3-184673561F2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="" xmlns:a16="http://schemas.microsoft.com/office/drawing/2014/main" id="{0B14BFAF-D68B-9EF1-CC03-9DB9B402E79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="" xmlns:a16="http://schemas.microsoft.com/office/drawing/2014/main" id="{79436C28-E8D9-1495-DA3A-12BD70AC1A9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="" xmlns:a16="http://schemas.microsoft.com/office/drawing/2014/main" id="{1909C0D5-2190-71ED-D164-494025A1CE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B043-145C-428D-B341-A029F81EDF9F}" type="datetime1">
              <a:rPr lang="en-US" smtClean="0"/>
              <a:t>3/20/2024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="" xmlns:a16="http://schemas.microsoft.com/office/drawing/2014/main" id="{9EB9B614-E04B-59D5-1626-0DA2B295B4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="" xmlns:a16="http://schemas.microsoft.com/office/drawing/2014/main" id="{E2D87A12-B924-B395-4229-EEFBA3758B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BD27D-D30D-4A9F-8211-C74CD4ECAD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80445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2385ADDA-FEF2-F3CC-086C-C5BF397CAD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="" xmlns:a16="http://schemas.microsoft.com/office/drawing/2014/main" id="{D1290A55-6FA0-D161-8CE5-9C336297A7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24D65-7A74-437E-B1FF-91C32626A155}" type="datetime1">
              <a:rPr lang="en-US" smtClean="0"/>
              <a:t>3/20/2024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769A4718-54D9-7138-9F16-FF23311D78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4C994234-6B30-148D-D242-EF43B41F9A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BD27D-D30D-4A9F-8211-C74CD4ECAD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99951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="" xmlns:a16="http://schemas.microsoft.com/office/drawing/2014/main" id="{1FAF1BD6-31AB-45FC-9B6C-1C18F24EB5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E65EE-FC82-4282-AFC8-474A1E5250E2}" type="datetime1">
              <a:rPr lang="en-US" smtClean="0"/>
              <a:t>3/20/2024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="" xmlns:a16="http://schemas.microsoft.com/office/drawing/2014/main" id="{755EA58D-FEE5-030E-8D52-84EDBEA3ED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C519F7A6-AAC8-7C40-FD92-8C6314AD47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BD27D-D30D-4A9F-8211-C74CD4ECAD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84629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C4F95D33-E615-FD15-992F-02B4F1E3D1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02DA0C2B-A8C2-4767-F2C5-BCC506F92F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95EA0C14-0235-111B-4BB3-CD73C8F7DB6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8B69DCCE-D9D3-BE2F-5285-9EA3709282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4CFE4-3BDB-4DC5-9090-C7EF492D80E6}" type="datetime1">
              <a:rPr lang="en-US" smtClean="0"/>
              <a:t>3/20/2024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785C9421-4900-CFE3-71A3-907F9B0F89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6FD356B4-7DE1-0E1B-A5BE-C5439E498F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BD27D-D30D-4A9F-8211-C74CD4ECAD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88076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68375297-217F-4637-ADF8-FDE5BA4726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="" xmlns:a16="http://schemas.microsoft.com/office/drawing/2014/main" id="{DFB6FE60-18DA-43F7-1959-B6AA4BBFD83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4FBF9C80-C359-7E47-FE3B-90058021005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16E959DB-CF2E-44DD-FBC6-9BDB8FCC24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D7805-BCEC-48A1-AE5D-C1C2056F82A6}" type="datetime1">
              <a:rPr lang="en-US" smtClean="0"/>
              <a:t>3/20/2024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A010CE79-9DCF-65A5-060A-58DF19625F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99F6ECC8-63DB-CFAA-DF34-25544F7CBF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BD27D-D30D-4A9F-8211-C74CD4ECAD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38872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="" xmlns:a16="http://schemas.microsoft.com/office/drawing/2014/main" id="{E02B54DE-7424-D8AF-8BB2-4C2C2C0C24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A807FE19-F1C5-8ED9-3B74-7A044861C6E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8512408B-3F76-183E-4C65-EAFE4FE914A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8B8CAE-118A-4419-A040-A1F687E72484}" type="datetime1">
              <a:rPr lang="en-US" smtClean="0"/>
              <a:t>3/20/2024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9723E968-C91A-DE3A-D9BA-64056E9B5CE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65125CEC-0F44-8BD2-BEB7-DADAC74AC66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8BD27D-D30D-4A9F-8211-C74CD4ECAD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475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22E62C57-C7CB-A22D-9EEA-C42DBE5A31E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97496" y="450574"/>
            <a:ext cx="9886122" cy="5751444"/>
          </a:xfrm>
        </p:spPr>
        <p:txBody>
          <a:bodyPr>
            <a:normAutofit/>
          </a:bodyPr>
          <a:lstStyle/>
          <a:p>
            <a:r>
              <a:rPr lang="en-US" sz="3200" b="1" dirty="0">
                <a:latin typeface="Perpetua" panose="02020502060401020303" pitchFamily="18" charset="0"/>
              </a:rPr>
              <a:t>Chapter Two: Threats and Attacks</a:t>
            </a:r>
          </a:p>
          <a:p>
            <a:pPr algn="just"/>
            <a:r>
              <a:rPr lang="en-US" sz="2800" b="1" dirty="0">
                <a:latin typeface="Perpetua" panose="02020502060401020303" pitchFamily="18" charset="0"/>
              </a:rPr>
              <a:t>Points to be Discussed: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en-US" dirty="0">
                <a:latin typeface="Perpetua" panose="02020502060401020303" pitchFamily="18" charset="0"/>
              </a:rPr>
              <a:t>Threats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en-US" dirty="0">
                <a:latin typeface="Perpetua" panose="02020502060401020303" pitchFamily="18" charset="0"/>
              </a:rPr>
              <a:t>Methods to Identify Threats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en-US" dirty="0">
                <a:latin typeface="Perpetua" panose="02020502060401020303" pitchFamily="18" charset="0"/>
              </a:rPr>
              <a:t>Attacks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endParaRPr lang="en-US" dirty="0">
              <a:latin typeface="Perpetua" panose="02020502060401020303" pitchFamily="18" charset="0"/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endParaRPr lang="en-US" dirty="0">
              <a:latin typeface="Perpetua" panose="02020502060401020303" pitchFamily="18" charset="0"/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endParaRPr lang="en-US" dirty="0">
              <a:latin typeface="Perpetua" panose="02020502060401020303" pitchFamily="18" charset="0"/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endParaRPr lang="en-US" dirty="0">
              <a:latin typeface="Perpetua" panose="02020502060401020303" pitchFamily="18" charset="0"/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endParaRPr lang="en-US" dirty="0">
              <a:latin typeface="Perpetua" panose="02020502060401020303" pitchFamily="18" charset="0"/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endParaRPr lang="en-US" dirty="0">
              <a:latin typeface="Perpetua" panose="02020502060401020303" pitchFamily="18" charset="0"/>
            </a:endParaRPr>
          </a:p>
          <a:p>
            <a:r>
              <a:rPr lang="en-US" dirty="0">
                <a:latin typeface="Perpetua" panose="02020502060401020303" pitchFamily="18" charset="0"/>
              </a:rPr>
              <a:t>By </a:t>
            </a:r>
            <a:r>
              <a:rPr lang="en-US" dirty="0" err="1" smtClean="0">
                <a:latin typeface="Perpetua" panose="02020502060401020303" pitchFamily="18" charset="0"/>
              </a:rPr>
              <a:t>Asfaw</a:t>
            </a:r>
            <a:r>
              <a:rPr lang="en-US" smtClean="0">
                <a:latin typeface="Perpetua" panose="02020502060401020303" pitchFamily="18" charset="0"/>
              </a:rPr>
              <a:t> K.</a:t>
            </a:r>
            <a:endParaRPr lang="en-US" dirty="0">
              <a:latin typeface="Perpetua" panose="02020502060401020303" pitchFamily="18" charset="0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760FFC05-0A2D-AC50-8E6B-9F27912E75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BD27D-D30D-4A9F-8211-C74CD4ECADE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0164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22E62C57-C7CB-A22D-9EEA-C42DBE5A31E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01148" y="450573"/>
            <a:ext cx="10681252" cy="6003235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2800" b="1" dirty="0">
                <a:latin typeface="Perpetua" panose="02020502060401020303" pitchFamily="18" charset="0"/>
              </a:rPr>
              <a:t>Cont. 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dirty="0">
                <a:latin typeface="Perpetua" panose="02020502060401020303" pitchFamily="18" charset="0"/>
              </a:rPr>
              <a:t>Backdoor: accessing system or network using known or previously unknown mechanism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dirty="0">
                <a:latin typeface="Perpetua" panose="02020502060401020303" pitchFamily="18" charset="0"/>
              </a:rPr>
              <a:t>Password crack: attempting to reverse calculate a password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dirty="0">
                <a:latin typeface="Perpetua" panose="02020502060401020303" pitchFamily="18" charset="0"/>
              </a:rPr>
              <a:t>Brute force: trying every possible combination of options of a password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dirty="0">
                <a:latin typeface="Perpetua" panose="02020502060401020303" pitchFamily="18" charset="0"/>
              </a:rPr>
              <a:t>Dictionary: selects specific accounts to attack and uses commonly used passwords (i.e., the dictionary) to guide guesses.</a:t>
            </a:r>
          </a:p>
          <a:p>
            <a:pPr algn="just">
              <a:lnSpc>
                <a:spcPct val="150000"/>
              </a:lnSpc>
            </a:pPr>
            <a:endParaRPr lang="en-US" dirty="0">
              <a:latin typeface="Perpetua" panose="02020502060401020303" pitchFamily="18" charset="0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="" xmlns:a16="http://schemas.microsoft.com/office/drawing/2014/main" id="{ACBBA4A6-C4F9-2D8B-7411-42926F6976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BD27D-D30D-4A9F-8211-C74CD4ECADE5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6297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22E62C57-C7CB-A22D-9EEA-C42DBE5A31E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01148" y="132523"/>
            <a:ext cx="10681252" cy="6321286"/>
          </a:xfrm>
        </p:spPr>
        <p:txBody>
          <a:bodyPr>
            <a:normAutofit lnSpcReduction="10000"/>
          </a:bodyPr>
          <a:lstStyle/>
          <a:p>
            <a:pPr>
              <a:lnSpc>
                <a:spcPct val="100000"/>
              </a:lnSpc>
            </a:pPr>
            <a:r>
              <a:rPr lang="en-US" sz="2800" b="1" dirty="0">
                <a:latin typeface="Perpetua" panose="02020502060401020303" pitchFamily="18" charset="0"/>
              </a:rPr>
              <a:t>Cont. </a:t>
            </a:r>
          </a:p>
          <a:p>
            <a:pPr marL="342900" indent="-342900"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en-US" dirty="0">
                <a:latin typeface="Perpetua" panose="02020502060401020303" pitchFamily="18" charset="0"/>
              </a:rPr>
              <a:t>Denial-of-service (DoS): attacker sends large number of connection or information requests to a target:</a:t>
            </a:r>
          </a:p>
          <a:p>
            <a:pPr marL="800100" lvl="1" indent="-342900" algn="just"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en-US" dirty="0">
                <a:latin typeface="Perpetua" panose="02020502060401020303" pitchFamily="18" charset="0"/>
              </a:rPr>
              <a:t>Target system cannot handle successfully along with other, legitimate service requests</a:t>
            </a:r>
          </a:p>
          <a:p>
            <a:pPr marL="800100" lvl="1" indent="-342900" algn="just"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en-US" dirty="0">
                <a:latin typeface="Perpetua" panose="02020502060401020303" pitchFamily="18" charset="0"/>
              </a:rPr>
              <a:t>May result in system crash or inability to perform ordinary functions</a:t>
            </a:r>
          </a:p>
          <a:p>
            <a:pPr marL="342900" indent="-342900"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endParaRPr lang="en-US" dirty="0">
              <a:latin typeface="Perpetua" panose="02020502060401020303" pitchFamily="18" charset="0"/>
            </a:endParaRPr>
          </a:p>
          <a:p>
            <a:pPr algn="just">
              <a:lnSpc>
                <a:spcPct val="100000"/>
              </a:lnSpc>
            </a:pPr>
            <a:endParaRPr lang="en-US" dirty="0">
              <a:latin typeface="Perpetua" panose="02020502060401020303" pitchFamily="18" charset="0"/>
            </a:endParaRPr>
          </a:p>
          <a:p>
            <a:pPr algn="just">
              <a:lnSpc>
                <a:spcPct val="100000"/>
              </a:lnSpc>
            </a:pPr>
            <a:endParaRPr lang="en-US" dirty="0">
              <a:latin typeface="Perpetua" panose="02020502060401020303" pitchFamily="18" charset="0"/>
            </a:endParaRPr>
          </a:p>
          <a:p>
            <a:pPr algn="just">
              <a:lnSpc>
                <a:spcPct val="100000"/>
              </a:lnSpc>
            </a:pPr>
            <a:endParaRPr lang="en-US" dirty="0">
              <a:latin typeface="Perpetua" panose="02020502060401020303" pitchFamily="18" charset="0"/>
            </a:endParaRPr>
          </a:p>
          <a:p>
            <a:pPr algn="just">
              <a:lnSpc>
                <a:spcPct val="100000"/>
              </a:lnSpc>
            </a:pPr>
            <a:endParaRPr lang="en-US" dirty="0">
              <a:latin typeface="Perpetua" panose="02020502060401020303" pitchFamily="18" charset="0"/>
            </a:endParaRPr>
          </a:p>
          <a:p>
            <a:pPr marL="342900" indent="-342900"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endParaRPr lang="en-US" dirty="0">
              <a:latin typeface="Perpetua" panose="02020502060401020303" pitchFamily="18" charset="0"/>
            </a:endParaRPr>
          </a:p>
          <a:p>
            <a:pPr marL="342900" indent="-342900"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endParaRPr lang="en-US" dirty="0">
              <a:latin typeface="Perpetua" panose="02020502060401020303" pitchFamily="18" charset="0"/>
            </a:endParaRPr>
          </a:p>
          <a:p>
            <a:pPr marL="342900" indent="-342900"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en-US" dirty="0">
                <a:latin typeface="Perpetua" panose="02020502060401020303" pitchFamily="18" charset="0"/>
              </a:rPr>
              <a:t>Distributed denial-of-service (DDoS): coordinated stream of requests is launched against target from many locations simultaneously.</a:t>
            </a:r>
          </a:p>
          <a:p>
            <a:pPr marL="342900" indent="-342900"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endParaRPr lang="en-US" dirty="0">
              <a:latin typeface="Perpetua" panose="02020502060401020303" pitchFamily="18" charset="0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="" xmlns:a16="http://schemas.microsoft.com/office/drawing/2014/main" id="{16FBB882-CDA1-4657-547B-21A863A033A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40764" y="2054087"/>
            <a:ext cx="4704523" cy="3242824"/>
          </a:xfrm>
          <a:prstGeom prst="rect">
            <a:avLst/>
          </a:prstGeom>
          <a:ln>
            <a:solidFill>
              <a:schemeClr val="accent1"/>
            </a:solidFill>
          </a:ln>
        </p:spPr>
      </p:pic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DD419AB9-7E92-5AEC-B884-C2A0460D03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BD27D-D30D-4A9F-8211-C74CD4ECADE5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6374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22E62C57-C7CB-A22D-9EEA-C42DBE5A31E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01148" y="450573"/>
            <a:ext cx="10681252" cy="6003235"/>
          </a:xfrm>
        </p:spPr>
        <p:txBody>
          <a:bodyPr>
            <a:normAutofit/>
          </a:bodyPr>
          <a:lstStyle/>
          <a:p>
            <a:r>
              <a:rPr lang="en-US" sz="2800" b="1" dirty="0">
                <a:latin typeface="Perpetua" panose="02020502060401020303" pitchFamily="18" charset="0"/>
              </a:rPr>
              <a:t>Cont. </a:t>
            </a:r>
          </a:p>
          <a:p>
            <a:pPr marL="342900" indent="-342900"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en-US" dirty="0">
                <a:latin typeface="Perpetua" panose="02020502060401020303" pitchFamily="18" charset="0"/>
              </a:rPr>
              <a:t>Spoofing: technique used to gain unauthorized access; intruder assumes a trusted IP address</a:t>
            </a:r>
          </a:p>
          <a:p>
            <a:pPr marL="342900" indent="-342900"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endParaRPr lang="en-US" dirty="0">
              <a:latin typeface="Perpetua" panose="02020502060401020303" pitchFamily="18" charset="0"/>
            </a:endParaRPr>
          </a:p>
          <a:p>
            <a:pPr algn="just">
              <a:lnSpc>
                <a:spcPct val="150000"/>
              </a:lnSpc>
            </a:pPr>
            <a:endParaRPr lang="en-US" dirty="0">
              <a:latin typeface="Perpetua" panose="02020502060401020303" pitchFamily="18" charset="0"/>
            </a:endParaRP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en-US" dirty="0">
              <a:latin typeface="Perpetua" panose="02020502060401020303" pitchFamily="18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="" xmlns:a16="http://schemas.microsoft.com/office/drawing/2014/main" id="{8476E914-4B6F-F1A1-BE42-1B2854981EF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66706" y="1577008"/>
            <a:ext cx="5458587" cy="4579168"/>
          </a:xfrm>
          <a:prstGeom prst="rect">
            <a:avLst/>
          </a:prstGeom>
        </p:spPr>
      </p:pic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1BBBDA9E-A2BE-3683-8CCA-5517E6B2D8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BD27D-D30D-4A9F-8211-C74CD4ECADE5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404047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22E62C57-C7CB-A22D-9EEA-C42DBE5A31E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01148" y="450573"/>
            <a:ext cx="10681252" cy="6003235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2800" b="1" dirty="0">
                <a:latin typeface="Perpetua" panose="02020502060401020303" pitchFamily="18" charset="0"/>
              </a:rPr>
              <a:t>Cont. </a:t>
            </a:r>
            <a:endParaRPr lang="en-US" dirty="0">
              <a:latin typeface="Perpetua" panose="02020502060401020303" pitchFamily="18" charset="0"/>
            </a:endParaRP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dirty="0">
                <a:latin typeface="Perpetua" panose="02020502060401020303" pitchFamily="18" charset="0"/>
              </a:rPr>
              <a:t>Spam: unsolicited commercial e-mail; more a nuisance than an attack, though is emerging as a vector for some attacks.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dirty="0">
                <a:latin typeface="Perpetua" panose="02020502060401020303" pitchFamily="18" charset="0"/>
              </a:rPr>
              <a:t>Mail bombing: also a DoS; attacker routes large quantities of e-mail to target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dirty="0">
                <a:latin typeface="Perpetua" panose="02020502060401020303" pitchFamily="18" charset="0"/>
              </a:rPr>
              <a:t>Sniffers: program or device that monitors data traveling over network; can be used both for legitimate purposes and for stealing information from a network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dirty="0">
                <a:latin typeface="Perpetua" panose="02020502060401020303" pitchFamily="18" charset="0"/>
              </a:rPr>
              <a:t>Social engineering: using social skills to convince people to reveal access credentials or other valuable information to attacker.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en-US" dirty="0">
              <a:latin typeface="Perpetua" panose="02020502060401020303" pitchFamily="18" charset="0"/>
            </a:endParaRPr>
          </a:p>
          <a:p>
            <a:pPr algn="just">
              <a:lnSpc>
                <a:spcPct val="150000"/>
              </a:lnSpc>
            </a:pPr>
            <a:endParaRPr lang="en-US" dirty="0">
              <a:latin typeface="Perpetua" panose="02020502060401020303" pitchFamily="18" charset="0"/>
            </a:endParaRP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en-US" dirty="0">
              <a:latin typeface="Perpetua" panose="02020502060401020303" pitchFamily="18" charset="0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B72CDFC3-9ED5-281D-38BA-C86E8A06B5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BD27D-D30D-4A9F-8211-C74CD4ECADE5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181001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22E62C57-C7CB-A22D-9EEA-C42DBE5A31E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01148" y="450573"/>
            <a:ext cx="10681252" cy="6003235"/>
          </a:xfrm>
        </p:spPr>
        <p:txBody>
          <a:bodyPr>
            <a:normAutofit/>
          </a:bodyPr>
          <a:lstStyle/>
          <a:p>
            <a:r>
              <a:rPr lang="en-US" sz="2800" b="1" dirty="0">
                <a:latin typeface="Perpetua" panose="02020502060401020303" pitchFamily="18" charset="0"/>
              </a:rPr>
              <a:t>Cont. </a:t>
            </a:r>
          </a:p>
          <a:p>
            <a:pPr marL="342900" indent="-342900"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en-US" dirty="0">
                <a:latin typeface="Perpetua" panose="02020502060401020303" pitchFamily="18" charset="0"/>
              </a:rPr>
              <a:t>Man-in-the-middle: attacker monitors network packets, modifies them, and inserts them back into network</a:t>
            </a:r>
          </a:p>
          <a:p>
            <a:pPr marL="342900" indent="-342900"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endParaRPr lang="en-US" dirty="0">
              <a:latin typeface="Perpetua" panose="02020502060401020303" pitchFamily="18" charset="0"/>
            </a:endParaRPr>
          </a:p>
          <a:p>
            <a:pPr marL="342900" indent="-342900"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endParaRPr lang="en-US" dirty="0">
              <a:latin typeface="Perpetua" panose="02020502060401020303" pitchFamily="18" charset="0"/>
            </a:endParaRPr>
          </a:p>
          <a:p>
            <a:pPr marL="342900" indent="-342900"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endParaRPr lang="en-US" dirty="0">
              <a:latin typeface="Perpetua" panose="02020502060401020303" pitchFamily="18" charset="0"/>
            </a:endParaRPr>
          </a:p>
          <a:p>
            <a:pPr algn="just">
              <a:lnSpc>
                <a:spcPct val="100000"/>
              </a:lnSpc>
            </a:pPr>
            <a:endParaRPr lang="en-US" dirty="0">
              <a:latin typeface="Perpetua" panose="02020502060401020303" pitchFamily="18" charset="0"/>
            </a:endParaRPr>
          </a:p>
          <a:p>
            <a:pPr algn="just">
              <a:lnSpc>
                <a:spcPct val="150000"/>
              </a:lnSpc>
            </a:pPr>
            <a:endParaRPr lang="en-US" dirty="0">
              <a:latin typeface="Perpetua" panose="02020502060401020303" pitchFamily="18" charset="0"/>
            </a:endParaRP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en-US" dirty="0">
              <a:latin typeface="Perpetua" panose="02020502060401020303" pitchFamily="18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="" xmlns:a16="http://schemas.microsoft.com/office/drawing/2014/main" id="{FC34705D-2FC9-B7B9-7797-34E5DA0E595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00075" y="1834344"/>
            <a:ext cx="4391849" cy="4272793"/>
          </a:xfrm>
          <a:prstGeom prst="rect">
            <a:avLst/>
          </a:prstGeom>
        </p:spPr>
      </p:pic>
      <p:sp>
        <p:nvSpPr>
          <p:cNvPr id="2" name="Slide Number Placeholder 1">
            <a:extLst>
              <a:ext uri="{FF2B5EF4-FFF2-40B4-BE49-F238E27FC236}">
                <a16:creationId xmlns="" xmlns:a16="http://schemas.microsoft.com/office/drawing/2014/main" id="{0D29471C-20BF-932D-EB40-26963B6A26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BD27D-D30D-4A9F-8211-C74CD4ECADE5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986728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22E62C57-C7CB-A22D-9EEA-C42DBE5A31E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01148" y="450573"/>
            <a:ext cx="10681252" cy="6003235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2800" b="1" dirty="0">
                <a:latin typeface="Perpetua" panose="02020502060401020303" pitchFamily="18" charset="0"/>
              </a:rPr>
              <a:t>Cont. 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dirty="0">
                <a:latin typeface="Perpetua" panose="02020502060401020303" pitchFamily="18" charset="0"/>
              </a:rPr>
              <a:t>Buffer overflow: application error where more data sent to a buffer than can be handled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dirty="0">
                <a:latin typeface="Perpetua" panose="02020502060401020303" pitchFamily="18" charset="0"/>
              </a:rPr>
              <a:t>Timing attack: explores contents of a Web browser’s cache to create malicious cookie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dirty="0">
                <a:latin typeface="Perpetua" panose="02020502060401020303" pitchFamily="18" charset="0"/>
              </a:rPr>
              <a:t>Side-channel attacks: secretly observes computer screen contents/electromagnetic radiation, keystroke sounds, etc.</a:t>
            </a:r>
          </a:p>
          <a:p>
            <a:pPr algn="just">
              <a:lnSpc>
                <a:spcPct val="150000"/>
              </a:lnSpc>
            </a:pPr>
            <a:endParaRPr lang="en-US" dirty="0">
              <a:latin typeface="Perpetua" panose="02020502060401020303" pitchFamily="18" charset="0"/>
            </a:endParaRP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en-US" dirty="0">
              <a:latin typeface="Perpetua" panose="02020502060401020303" pitchFamily="18" charset="0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="" xmlns:a16="http://schemas.microsoft.com/office/drawing/2014/main" id="{D722FDE0-FA6E-3A71-8DB0-B9200F2266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BD27D-D30D-4A9F-8211-C74CD4ECADE5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454404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22E62C57-C7CB-A22D-9EEA-C42DBE5A31E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01148" y="450573"/>
            <a:ext cx="10681252" cy="6003235"/>
          </a:xfrm>
        </p:spPr>
        <p:txBody>
          <a:bodyPr>
            <a:normAutofit/>
          </a:bodyPr>
          <a:lstStyle/>
          <a:p>
            <a:r>
              <a:rPr lang="en-US" sz="2800" b="1" dirty="0">
                <a:latin typeface="Perpetua" panose="02020502060401020303" pitchFamily="18" charset="0"/>
              </a:rPr>
              <a:t>Cont. </a:t>
            </a:r>
          </a:p>
          <a:p>
            <a:pPr marL="342900" indent="-342900"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endParaRPr lang="en-US" dirty="0">
              <a:latin typeface="Perpetua" panose="02020502060401020303" pitchFamily="18" charset="0"/>
            </a:endParaRPr>
          </a:p>
          <a:p>
            <a:pPr marL="342900" indent="-342900"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endParaRPr lang="en-US" dirty="0">
              <a:latin typeface="Perpetua" panose="02020502060401020303" pitchFamily="18" charset="0"/>
            </a:endParaRPr>
          </a:p>
          <a:p>
            <a:pPr marL="342900" indent="-342900"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endParaRPr lang="en-US" dirty="0">
              <a:latin typeface="Perpetua" panose="02020502060401020303" pitchFamily="18" charset="0"/>
            </a:endParaRPr>
          </a:p>
          <a:p>
            <a:pPr marL="342900" indent="-342900"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endParaRPr lang="en-US" dirty="0">
              <a:latin typeface="Perpetua" panose="02020502060401020303" pitchFamily="18" charset="0"/>
            </a:endParaRPr>
          </a:p>
          <a:p>
            <a:pPr marL="342900" indent="-342900"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endParaRPr lang="en-US" dirty="0">
              <a:latin typeface="Perpetua" panose="02020502060401020303" pitchFamily="18" charset="0"/>
            </a:endParaRPr>
          </a:p>
          <a:p>
            <a:pPr marL="342900" indent="-342900"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endParaRPr lang="en-US" dirty="0">
              <a:latin typeface="Perpetua" panose="02020502060401020303" pitchFamily="18" charset="0"/>
            </a:endParaRPr>
          </a:p>
          <a:p>
            <a:pPr marL="342900" indent="-342900"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endParaRPr lang="en-US" dirty="0">
              <a:latin typeface="Perpetua" panose="02020502060401020303" pitchFamily="18" charset="0"/>
            </a:endParaRPr>
          </a:p>
          <a:p>
            <a:pPr marL="342900" indent="-342900"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endParaRPr lang="en-US" dirty="0">
              <a:latin typeface="Perpetua" panose="02020502060401020303" pitchFamily="18" charset="0"/>
            </a:endParaRPr>
          </a:p>
          <a:p>
            <a:pPr marL="342900" indent="-342900"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endParaRPr lang="en-US" dirty="0">
              <a:latin typeface="Perpetua" panose="02020502060401020303" pitchFamily="18" charset="0"/>
            </a:endParaRPr>
          </a:p>
          <a:p>
            <a:pPr marL="342900" indent="-342900"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endParaRPr lang="en-US" dirty="0">
              <a:latin typeface="Perpetua" panose="02020502060401020303" pitchFamily="18" charset="0"/>
            </a:endParaRPr>
          </a:p>
          <a:p>
            <a:pPr>
              <a:lnSpc>
                <a:spcPct val="100000"/>
              </a:lnSpc>
            </a:pPr>
            <a:r>
              <a:rPr lang="en-US" dirty="0">
                <a:latin typeface="Perpetua" panose="02020502060401020303" pitchFamily="18" charset="0"/>
              </a:rPr>
              <a:t>Fig. 2.3 Attack Replication Vectors</a:t>
            </a:r>
          </a:p>
          <a:p>
            <a:pPr algn="just">
              <a:lnSpc>
                <a:spcPct val="150000"/>
              </a:lnSpc>
            </a:pPr>
            <a:endParaRPr lang="en-US" dirty="0">
              <a:latin typeface="Perpetua" panose="02020502060401020303" pitchFamily="18" charset="0"/>
            </a:endParaRP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en-US" dirty="0">
              <a:latin typeface="Perpetua" panose="02020502060401020303" pitchFamily="18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="" xmlns:a16="http://schemas.microsoft.com/office/drawing/2014/main" id="{9E7ECCF3-9B1F-3E17-633D-BDAEF6A5E1E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8104" y="450573"/>
            <a:ext cx="9614453" cy="5120929"/>
          </a:xfrm>
          <a:prstGeom prst="rect">
            <a:avLst/>
          </a:prstGeom>
        </p:spPr>
      </p:pic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16E394D4-1FF6-7309-CF4A-DA76272D36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BD27D-D30D-4A9F-8211-C74CD4ECADE5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017339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22E62C57-C7CB-A22D-9EEA-C42DBE5A31E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01148" y="450573"/>
            <a:ext cx="10681252" cy="6003235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2800" b="1" dirty="0">
                <a:latin typeface="Perpetua" panose="02020502060401020303" pitchFamily="18" charset="0"/>
              </a:rPr>
              <a:t>Parameters on Attacks 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dirty="0">
                <a:latin typeface="Perpetua" panose="02020502060401020303" pitchFamily="18" charset="0"/>
              </a:rPr>
              <a:t>Most computer security activity relates to malicious human-caused harm: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dirty="0">
                <a:latin typeface="Perpetua" panose="02020502060401020303" pitchFamily="18" charset="0"/>
              </a:rPr>
              <a:t> A malicious attacker actually wants to cause harm, and so we often use the term attack for a malicious computer security event. 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en-US" dirty="0">
              <a:latin typeface="Perpetua" panose="02020502060401020303" pitchFamily="18" charset="0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="" xmlns:a16="http://schemas.microsoft.com/office/drawing/2014/main" id="{D37DD44A-AE56-E03F-A9B4-D9C84C72D6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BD27D-D30D-4A9F-8211-C74CD4ECADE5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44623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22E62C57-C7CB-A22D-9EEA-C42DBE5A31E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01148" y="450573"/>
            <a:ext cx="10681252" cy="6003235"/>
          </a:xfrm>
        </p:spPr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en-US" sz="2800" b="1" dirty="0">
                <a:latin typeface="Perpetua" panose="02020502060401020303" pitchFamily="18" charset="0"/>
              </a:rPr>
              <a:t>Cont.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dirty="0">
                <a:latin typeface="Perpetua" panose="02020502060401020303" pitchFamily="18" charset="0"/>
              </a:rPr>
              <a:t>Malicious attacks can be random or directed. 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dirty="0">
                <a:latin typeface="Perpetua" panose="02020502060401020303" pitchFamily="18" charset="0"/>
              </a:rPr>
              <a:t>In a random attack the attacker wants to harm any computer or user; such an attack is analogous to accosting the next pedestrian who walks down the street. 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dirty="0">
                <a:latin typeface="Perpetua" panose="02020502060401020303" pitchFamily="18" charset="0"/>
              </a:rPr>
              <a:t>An example of a random attack is malicious code posted on a web site that could be visited by anybody.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dirty="0">
                <a:latin typeface="Perpetua" panose="02020502060401020303" pitchFamily="18" charset="0"/>
              </a:rPr>
              <a:t>In a directed attack, the attacker intends harm to specific computers, perhaps at one organization (think of attacks against a political organization) or belonging to a specific individual (think of trying to drain a specific person’s bank account, for example, by impersonation). </a:t>
            </a:r>
          </a:p>
          <a:p>
            <a:pPr algn="just">
              <a:lnSpc>
                <a:spcPct val="150000"/>
              </a:lnSpc>
            </a:pPr>
            <a:endParaRPr lang="en-US" dirty="0">
              <a:latin typeface="Perpetua" panose="02020502060401020303" pitchFamily="18" charset="0"/>
            </a:endParaRP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en-US" dirty="0">
              <a:latin typeface="Perpetua" panose="02020502060401020303" pitchFamily="18" charset="0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="" xmlns:a16="http://schemas.microsoft.com/office/drawing/2014/main" id="{66D9EABF-E5C6-DDFB-CF5A-DA4DFAD4FA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BD27D-D30D-4A9F-8211-C74CD4ECADE5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08294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22E62C57-C7CB-A22D-9EEA-C42DBE5A31E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95130" y="212035"/>
            <a:ext cx="10787270" cy="6241773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2800" b="1" dirty="0">
                <a:latin typeface="Perpetua" panose="02020502060401020303" pitchFamily="18" charset="0"/>
              </a:rPr>
              <a:t>Cont. 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dirty="0">
                <a:latin typeface="Perpetua" panose="02020502060401020303" pitchFamily="18" charset="0"/>
              </a:rPr>
              <a:t>Another class of directed attack is against a particular product, such as any computer running a particular browser. 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dirty="0">
                <a:latin typeface="Perpetua" panose="02020502060401020303" pitchFamily="18" charset="0"/>
              </a:rPr>
              <a:t>(We do not want to split hairs about whether such an attack is directed—at that one software product—or random, against any user of that product; the point is not semantic perfection but protecting against the attacks.) 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dirty="0">
                <a:latin typeface="Perpetua" panose="02020502060401020303" pitchFamily="18" charset="0"/>
              </a:rPr>
              <a:t>The range of possible directed attacks is practically unlimited.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="" xmlns:a16="http://schemas.microsoft.com/office/drawing/2014/main" id="{A0680AF0-1557-D586-2FAF-FAB42FFBC4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BD27D-D30D-4A9F-8211-C74CD4ECADE5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92761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22E62C57-C7CB-A22D-9EEA-C42DBE5A31E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40904" y="251791"/>
            <a:ext cx="10654748" cy="6202017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50000"/>
              </a:lnSpc>
            </a:pPr>
            <a:r>
              <a:rPr lang="en-US" sz="2800" b="1" dirty="0">
                <a:latin typeface="Perpetua" panose="02020502060401020303" pitchFamily="18" charset="0"/>
              </a:rPr>
              <a:t>Threats 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dirty="0">
                <a:latin typeface="Perpetua" panose="02020502060401020303" pitchFamily="18" charset="0"/>
              </a:rPr>
              <a:t>The goal of computer security is protecting valuable assets. 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dirty="0">
                <a:latin typeface="Perpetua" panose="02020502060401020303" pitchFamily="18" charset="0"/>
              </a:rPr>
              <a:t>To study different ways of protection, we use a framework that describes how assets may be harmed and how to counter or mitigate that harm.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dirty="0">
                <a:latin typeface="Perpetua" panose="02020502060401020303" pitchFamily="18" charset="0"/>
              </a:rPr>
              <a:t>A potential for violation of security, which exists when there is a circumstance, capability, action, or event that could breach security and cause harm. 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dirty="0">
                <a:latin typeface="Perpetua" panose="02020502060401020303" pitchFamily="18" charset="0"/>
              </a:rPr>
              <a:t>That is, a threat is a possible danger that might exploit a vulnerability.</a:t>
            </a:r>
            <a:endParaRPr lang="en-US" b="1" dirty="0">
              <a:latin typeface="Perpetua" panose="02020502060401020303" pitchFamily="18" charset="0"/>
            </a:endParaRP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dirty="0">
                <a:latin typeface="Perpetua" panose="02020502060401020303" pitchFamily="18" charset="0"/>
              </a:rPr>
              <a:t>A threat to a computing system is a set of circumstances that has the potential to cause loss or harm.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dirty="0">
                <a:latin typeface="Perpetua" panose="02020502060401020303" pitchFamily="18" charset="0"/>
              </a:rPr>
              <a:t>Generic term for objects, people who pose potential danger to assets (via attacks) or an object, person, or other entity that represents a constant danger to an asset.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b="1" i="1" dirty="0">
                <a:latin typeface="Perpetua" panose="02020502060401020303" pitchFamily="18" charset="0"/>
              </a:rPr>
              <a:t>Threat agent</a:t>
            </a:r>
            <a:r>
              <a:rPr lang="en-US" dirty="0">
                <a:latin typeface="Perpetua" panose="02020502060401020303" pitchFamily="18" charset="0"/>
              </a:rPr>
              <a:t>: Specific object, person who poses such a danger (by carrying out an attack).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="" xmlns:a16="http://schemas.microsoft.com/office/drawing/2014/main" id="{DBC79CCA-9047-5CED-2CB7-A78176F847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BD27D-D30D-4A9F-8211-C74CD4ECADE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2522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22E62C57-C7CB-A22D-9EEA-C42DBE5A31E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95130" y="212035"/>
            <a:ext cx="10787270" cy="6241773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3200" b="1" dirty="0">
                <a:latin typeface="Perpetua" panose="02020502060401020303" pitchFamily="18" charset="0"/>
              </a:rPr>
              <a:t>Group Assignment</a:t>
            </a:r>
          </a:p>
          <a:p>
            <a:pPr>
              <a:lnSpc>
                <a:spcPct val="150000"/>
              </a:lnSpc>
            </a:pPr>
            <a:r>
              <a:rPr lang="en-US" sz="2800" b="1" dirty="0">
                <a:latin typeface="Perpetua" panose="02020502060401020303" pitchFamily="18" charset="0"/>
              </a:rPr>
              <a:t>Review and Prepare Report on:  </a:t>
            </a:r>
          </a:p>
          <a:p>
            <a:pPr>
              <a:lnSpc>
                <a:spcPct val="100000"/>
              </a:lnSpc>
            </a:pPr>
            <a:r>
              <a:rPr lang="en-US" dirty="0">
                <a:latin typeface="Perpetua" panose="02020502060401020303" pitchFamily="18" charset="0"/>
              </a:rPr>
              <a:t>Security Vulnerability, Attack and Risk Assessment on </a:t>
            </a:r>
            <a:r>
              <a:rPr lang="en-US" dirty="0" smtClean="0">
                <a:latin typeface="Perpetua" panose="02020502060401020303" pitchFamily="18" charset="0"/>
              </a:rPr>
              <a:t>Saint Mary's University( other Offices) </a:t>
            </a:r>
            <a:r>
              <a:rPr lang="en-US" dirty="0">
                <a:latin typeface="Perpetua" panose="02020502060401020303" pitchFamily="18" charset="0"/>
              </a:rPr>
              <a:t>ICT Network and  Information Security </a:t>
            </a:r>
          </a:p>
          <a:p>
            <a:pPr>
              <a:lnSpc>
                <a:spcPct val="100000"/>
              </a:lnSpc>
            </a:pPr>
            <a:r>
              <a:rPr lang="en-US" b="1" i="1" dirty="0">
                <a:latin typeface="Perpetua" panose="02020502060401020303" pitchFamily="18" charset="0"/>
              </a:rPr>
              <a:t>Should be submitted after </a:t>
            </a:r>
            <a:r>
              <a:rPr lang="en-US" b="1" i="1" dirty="0" smtClean="0">
                <a:latin typeface="Perpetua" panose="02020502060401020303" pitchFamily="18" charset="0"/>
              </a:rPr>
              <a:t>one week </a:t>
            </a:r>
            <a:r>
              <a:rPr lang="en-US" b="1" i="1" dirty="0">
                <a:latin typeface="Perpetua" panose="02020502060401020303" pitchFamily="18" charset="0"/>
              </a:rPr>
              <a:t>of this class!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="" xmlns:a16="http://schemas.microsoft.com/office/drawing/2014/main" id="{A0680AF0-1557-D586-2FAF-FAB42FFBC4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BD27D-D30D-4A9F-8211-C74CD4ECADE5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84204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22E62C57-C7CB-A22D-9EEA-C42DBE5A31E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01148" y="251791"/>
            <a:ext cx="10681252" cy="6202017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sz="2800" b="1" dirty="0">
                <a:latin typeface="Perpetua" panose="02020502060401020303" pitchFamily="18" charset="0"/>
              </a:rPr>
              <a:t>Cont. </a:t>
            </a:r>
          </a:p>
          <a:p>
            <a:pPr marL="342900" indent="-342900"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en-US" dirty="0">
                <a:latin typeface="Perpetua" panose="02020502060401020303" pitchFamily="18" charset="0"/>
              </a:rPr>
              <a:t>There are many threats to a computer system, including human-initiated and computer- initiated ones. 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dirty="0">
                <a:latin typeface="Perpetua" panose="02020502060401020303" pitchFamily="18" charset="0"/>
              </a:rPr>
              <a:t>We have all experienced the results of inadvertent human errors, hardware design flaws, and software failures. 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dirty="0">
                <a:latin typeface="Perpetua" panose="02020502060401020303" pitchFamily="18" charset="0"/>
              </a:rPr>
              <a:t>But natural disasters are threats, too; they can bring a system down when the computer room is flooded or the data center collapses from an earthquake, for example.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b="1" i="1" dirty="0">
                <a:latin typeface="Perpetua" panose="02020502060401020303" pitchFamily="18" charset="0"/>
              </a:rPr>
              <a:t>Vulnerability: Weakness</a:t>
            </a:r>
            <a:r>
              <a:rPr lang="en-US" dirty="0">
                <a:latin typeface="Perpetua" panose="02020502060401020303" pitchFamily="18" charset="0"/>
              </a:rPr>
              <a:t> or fault that can lead to an exposure.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dirty="0">
                <a:latin typeface="Perpetua" panose="02020502060401020303" pitchFamily="18" charset="0"/>
              </a:rPr>
              <a:t>A human who exploits a vulnerability perpetrates an attack on the system. 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="" xmlns:a16="http://schemas.microsoft.com/office/drawing/2014/main" id="{63EB302D-87CC-E2D7-2E63-8373269E52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BD27D-D30D-4A9F-8211-C74CD4ECADE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9421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22E62C57-C7CB-A22D-9EEA-C42DBE5A31E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01148" y="238539"/>
            <a:ext cx="10681252" cy="6215269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50000"/>
              </a:lnSpc>
            </a:pPr>
            <a:r>
              <a:rPr lang="en-US" sz="2800" b="1" dirty="0">
                <a:latin typeface="Perpetua" panose="02020502060401020303" pitchFamily="18" charset="0"/>
              </a:rPr>
              <a:t>Cont. 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dirty="0">
                <a:latin typeface="Perpetua" panose="02020502060401020303" pitchFamily="18" charset="0"/>
              </a:rPr>
              <a:t>We can consider potential harm to assets in two ways: First, we can look at what bad things can happen to assets, and second, we can look at who or what can cause or allow those bad things to happen. 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dirty="0">
                <a:latin typeface="Perpetua" panose="02020502060401020303" pitchFamily="18" charset="0"/>
              </a:rPr>
              <a:t>These two perspectives enable us to determine how to protect assets.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dirty="0">
                <a:latin typeface="Perpetua" panose="02020502060401020303" pitchFamily="18" charset="0"/>
              </a:rPr>
              <a:t>One way to analyze harm is to consider the cause or source. 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dirty="0">
                <a:latin typeface="Perpetua" panose="02020502060401020303" pitchFamily="18" charset="0"/>
              </a:rPr>
              <a:t>We call a potential cause of harm a threat. 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dirty="0">
                <a:latin typeface="Perpetua" panose="02020502060401020303" pitchFamily="18" charset="0"/>
              </a:rPr>
              <a:t>Harm can be caused by either nonhuman events or humans. 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dirty="0">
                <a:latin typeface="Perpetua" panose="02020502060401020303" pitchFamily="18" charset="0"/>
              </a:rPr>
              <a:t>Examples of nonhuman threats include natural disasters like fires or floods; loss of electrical power; failure of a component such as a communications cable, processor chip, or disk drive; or attack by a wild boar.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en-US" dirty="0">
              <a:latin typeface="Perpetua" panose="02020502060401020303" pitchFamily="18" charset="0"/>
            </a:endParaRPr>
          </a:p>
          <a:p>
            <a:pPr algn="just">
              <a:lnSpc>
                <a:spcPct val="150000"/>
              </a:lnSpc>
            </a:pPr>
            <a:endParaRPr lang="en-US" dirty="0">
              <a:latin typeface="Perpetua" panose="02020502060401020303" pitchFamily="18" charset="0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E1CEB687-A4A1-A773-FEEA-C9E9CCABEF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BD27D-D30D-4A9F-8211-C74CD4ECADE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9325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22E62C57-C7CB-A22D-9EEA-C42DBE5A31E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01148" y="450573"/>
            <a:ext cx="10681252" cy="6003235"/>
          </a:xfrm>
        </p:spPr>
        <p:txBody>
          <a:bodyPr>
            <a:normAutofit/>
          </a:bodyPr>
          <a:lstStyle/>
          <a:p>
            <a:r>
              <a:rPr lang="en-US" sz="2800" b="1" dirty="0">
                <a:latin typeface="Perpetua" panose="02020502060401020303" pitchFamily="18" charset="0"/>
              </a:rPr>
              <a:t>Cont. 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endParaRPr lang="en-US" dirty="0">
              <a:latin typeface="Perpetua" panose="02020502060401020303" pitchFamily="18" charset="0"/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endParaRPr lang="en-US" dirty="0">
              <a:latin typeface="Perpetua" panose="02020502060401020303" pitchFamily="18" charset="0"/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endParaRPr lang="en-US" dirty="0">
              <a:latin typeface="Perpetua" panose="02020502060401020303" pitchFamily="18" charset="0"/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endParaRPr lang="en-US" dirty="0">
              <a:latin typeface="Perpetua" panose="02020502060401020303" pitchFamily="18" charset="0"/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endParaRPr lang="en-US" dirty="0">
              <a:latin typeface="Perpetua" panose="02020502060401020303" pitchFamily="18" charset="0"/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endParaRPr lang="en-US" dirty="0">
              <a:latin typeface="Perpetua" panose="02020502060401020303" pitchFamily="18" charset="0"/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endParaRPr lang="en-US" dirty="0">
              <a:latin typeface="Perpetua" panose="02020502060401020303" pitchFamily="18" charset="0"/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endParaRPr lang="en-US" dirty="0">
              <a:latin typeface="Perpetua" panose="02020502060401020303" pitchFamily="18" charset="0"/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endParaRPr lang="en-US" dirty="0">
              <a:latin typeface="Perpetua" panose="02020502060401020303" pitchFamily="18" charset="0"/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endParaRPr lang="en-US" dirty="0">
              <a:latin typeface="Perpetua" panose="02020502060401020303" pitchFamily="18" charset="0"/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endParaRPr lang="en-US" dirty="0">
              <a:latin typeface="Perpetua" panose="02020502060401020303" pitchFamily="18" charset="0"/>
            </a:endParaRPr>
          </a:p>
          <a:p>
            <a:r>
              <a:rPr lang="en-US" dirty="0">
                <a:latin typeface="Perpetua" panose="02020502060401020303" pitchFamily="18" charset="0"/>
              </a:rPr>
              <a:t>Fig. 2.1 Kinds of Threats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="" xmlns:a16="http://schemas.microsoft.com/office/drawing/2014/main" id="{E3F945FE-B03E-3CEA-6780-46CC4AD61D1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69704" y="404192"/>
            <a:ext cx="6944139" cy="5413512"/>
          </a:xfrm>
          <a:prstGeom prst="rect">
            <a:avLst/>
          </a:prstGeom>
        </p:spPr>
      </p:pic>
      <p:sp>
        <p:nvSpPr>
          <p:cNvPr id="2" name="Slide Number Placeholder 1">
            <a:extLst>
              <a:ext uri="{FF2B5EF4-FFF2-40B4-BE49-F238E27FC236}">
                <a16:creationId xmlns="" xmlns:a16="http://schemas.microsoft.com/office/drawing/2014/main" id="{AE5E36E5-D009-413D-7702-327110803B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BD27D-D30D-4A9F-8211-C74CD4ECADE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2975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22E62C57-C7CB-A22D-9EEA-C42DBE5A31E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01148" y="450573"/>
            <a:ext cx="10681252" cy="6003235"/>
          </a:xfrm>
        </p:spPr>
        <p:txBody>
          <a:bodyPr>
            <a:normAutofit/>
          </a:bodyPr>
          <a:lstStyle/>
          <a:p>
            <a:r>
              <a:rPr lang="en-US" sz="2800" b="1" dirty="0">
                <a:latin typeface="Perpetua" panose="02020502060401020303" pitchFamily="18" charset="0"/>
              </a:rPr>
              <a:t>Cont. 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endParaRPr lang="en-US" dirty="0">
              <a:latin typeface="Perpetua" panose="02020502060401020303" pitchFamily="18" charset="0"/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endParaRPr lang="en-US" dirty="0">
              <a:latin typeface="Perpetua" panose="02020502060401020303" pitchFamily="18" charset="0"/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endParaRPr lang="en-US" dirty="0">
              <a:latin typeface="Perpetua" panose="02020502060401020303" pitchFamily="18" charset="0"/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endParaRPr lang="en-US" dirty="0">
              <a:latin typeface="Perpetua" panose="02020502060401020303" pitchFamily="18" charset="0"/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endParaRPr lang="en-US" dirty="0">
              <a:latin typeface="Perpetua" panose="02020502060401020303" pitchFamily="18" charset="0"/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endParaRPr lang="en-US" dirty="0">
              <a:latin typeface="Perpetua" panose="02020502060401020303" pitchFamily="18" charset="0"/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endParaRPr lang="en-US" dirty="0">
              <a:latin typeface="Perpetua" panose="02020502060401020303" pitchFamily="18" charset="0"/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endParaRPr lang="en-US" dirty="0">
              <a:latin typeface="Perpetua" panose="02020502060401020303" pitchFamily="18" charset="0"/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endParaRPr lang="en-US" dirty="0">
              <a:latin typeface="Perpetua" panose="02020502060401020303" pitchFamily="18" charset="0"/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endParaRPr lang="en-US" dirty="0">
              <a:latin typeface="Perpetua" panose="02020502060401020303" pitchFamily="18" charset="0"/>
            </a:endParaRPr>
          </a:p>
          <a:p>
            <a:r>
              <a:rPr lang="en-US" dirty="0">
                <a:latin typeface="Perpetua" panose="02020502060401020303" pitchFamily="18" charset="0"/>
              </a:rPr>
              <a:t>Fig. 2.2 Threats to Information Security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="" xmlns:a16="http://schemas.microsoft.com/office/drawing/2014/main" id="{0F74BD4A-F402-AC0F-D327-2D84672A15F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5704" y="450573"/>
            <a:ext cx="9647581" cy="4833815"/>
          </a:xfrm>
          <a:prstGeom prst="rect">
            <a:avLst/>
          </a:prstGeom>
        </p:spPr>
      </p:pic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3C16B569-06D6-5583-F58B-4AF9449D45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BD27D-D30D-4A9F-8211-C74CD4ECADE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5312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22E62C57-C7CB-A22D-9EEA-C42DBE5A31E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01148" y="198783"/>
            <a:ext cx="10681252" cy="6255025"/>
          </a:xfrm>
        </p:spPr>
        <p:txBody>
          <a:bodyPr>
            <a:normAutofit fontScale="92500"/>
          </a:bodyPr>
          <a:lstStyle/>
          <a:p>
            <a:pPr>
              <a:lnSpc>
                <a:spcPct val="150000"/>
              </a:lnSpc>
            </a:pPr>
            <a:r>
              <a:rPr lang="en-US" sz="3000" b="1" dirty="0">
                <a:latin typeface="Perpetua" panose="02020502060401020303" pitchFamily="18" charset="0"/>
              </a:rPr>
              <a:t>How do we address these problems? 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dirty="0">
                <a:latin typeface="Perpetua" panose="02020502060401020303" pitchFamily="18" charset="0"/>
              </a:rPr>
              <a:t>We use a control or countermeasure as protection.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dirty="0">
                <a:latin typeface="Perpetua" panose="02020502060401020303" pitchFamily="18" charset="0"/>
              </a:rPr>
              <a:t>That is, a control is an action, device, procedure, or technique that removes or reduces a vulnerability.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dirty="0">
                <a:latin typeface="Perpetua" panose="02020502060401020303" pitchFamily="18" charset="0"/>
              </a:rPr>
              <a:t>A threat is blocked by control of a vulnerability.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dirty="0">
                <a:latin typeface="Perpetua" panose="02020502060401020303" pitchFamily="18" charset="0"/>
              </a:rPr>
              <a:t>From the threat, we determine the vulnerabilities that could allow the threat to cause harm.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dirty="0">
                <a:latin typeface="Perpetua" panose="02020502060401020303" pitchFamily="18" charset="0"/>
              </a:rPr>
              <a:t>Finally, we explore the countermeasures that can control the threat or neutralize the vulnerability. 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dirty="0">
                <a:latin typeface="Perpetua" panose="02020502060401020303" pitchFamily="18" charset="0"/>
              </a:rPr>
              <a:t>Thus, this is about protecting assets by countering threats that could exploit vulnerabilities.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dirty="0">
                <a:latin typeface="Perpetua" panose="02020502060401020303" pitchFamily="18" charset="0"/>
              </a:rPr>
              <a:t>Before we can protect assets, we have to know the kinds of harm we have to protect them against, so now we explore threats to valuable assets.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en-US" dirty="0">
              <a:latin typeface="Perpetua" panose="02020502060401020303" pitchFamily="18" charset="0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="" xmlns:a16="http://schemas.microsoft.com/office/drawing/2014/main" id="{E7721EE0-4504-84A6-3CF2-96F0BEB636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BD27D-D30D-4A9F-8211-C74CD4ECADE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6652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22E62C57-C7CB-A22D-9EEA-C42DBE5A31E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01148" y="450573"/>
            <a:ext cx="10681252" cy="6003235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50000"/>
              </a:lnSpc>
            </a:pPr>
            <a:r>
              <a:rPr lang="en-US" sz="3300" b="1" dirty="0">
                <a:latin typeface="Perpetua" panose="02020502060401020303" pitchFamily="18" charset="0"/>
              </a:rPr>
              <a:t>Reconnaissance</a:t>
            </a:r>
            <a:r>
              <a:rPr lang="en-US" sz="2800" b="1" dirty="0">
                <a:latin typeface="Perpetua" panose="02020502060401020303" pitchFamily="18" charset="0"/>
              </a:rPr>
              <a:t> 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dirty="0">
                <a:latin typeface="Perpetua" panose="02020502060401020303" pitchFamily="18" charset="0"/>
              </a:rPr>
              <a:t>Reconnaissance definition states that it is a significant instrument as a starting point of numerous data hacking and for penetration testing. 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dirty="0">
                <a:latin typeface="Perpetua" panose="02020502060401020303" pitchFamily="18" charset="0"/>
              </a:rPr>
              <a:t>The cycle includes gathering data about the target machine that could be utilized to discover its blemishes, weaknesses, and security vulnerabilities.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dirty="0">
                <a:latin typeface="Perpetua" panose="02020502060401020303" pitchFamily="18" charset="0"/>
              </a:rPr>
              <a:t>In the process of reconnaissance, hackers tend to be like detectives, gathering data, and information to comprehend their victims. 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dirty="0">
                <a:latin typeface="Perpetua" panose="02020502060401020303" pitchFamily="18" charset="0"/>
              </a:rPr>
              <a:t>From looking at email records to open source data, they wish to know about the organization better than the individuals who run and look after it. 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dirty="0">
                <a:latin typeface="Perpetua" panose="02020502060401020303" pitchFamily="18" charset="0"/>
              </a:rPr>
              <a:t>They focus on the security part of the innovation, study the shortcomings, and utilize any weakness for their potential benefit.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="" xmlns:a16="http://schemas.microsoft.com/office/drawing/2014/main" id="{87D6EBD2-D001-1D3D-15C9-56E5645714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BD27D-D30D-4A9F-8211-C74CD4ECADE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9650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22E62C57-C7CB-A22D-9EEA-C42DBE5A31E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01148" y="450573"/>
            <a:ext cx="10681252" cy="6003235"/>
          </a:xfrm>
        </p:spPr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en-US" sz="2800" b="1" dirty="0">
                <a:latin typeface="Perpetua" panose="02020502060401020303" pitchFamily="18" charset="0"/>
              </a:rPr>
              <a:t>Attacks 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dirty="0">
                <a:latin typeface="Perpetua" panose="02020502060401020303" pitchFamily="18" charset="0"/>
              </a:rPr>
              <a:t>Act or action that exploits vulnerability (i.e., an identified weakness) in controlled system.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dirty="0">
                <a:latin typeface="Perpetua" panose="02020502060401020303" pitchFamily="18" charset="0"/>
              </a:rPr>
              <a:t>Accomplished by threat agent which damages or steals organization’s information.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dirty="0">
                <a:latin typeface="Perpetua" panose="02020502060401020303" pitchFamily="18" charset="0"/>
              </a:rPr>
              <a:t>An attack can also be launched by another system, as when one system sends an overwhelming flood of messages to another, virtually shutting down the second system’s ability to function.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dirty="0">
                <a:latin typeface="Perpetua" panose="02020502060401020303" pitchFamily="18" charset="0"/>
              </a:rPr>
              <a:t>Unfortunately, we have seen this type of attack frequently, as denial-of-service attacks deluge servers with more messages than they can handle.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dirty="0">
                <a:latin typeface="Perpetua" panose="02020502060401020303" pitchFamily="18" charset="0"/>
              </a:rPr>
              <a:t>Malicious code: launching viruses, worms, Trojan horses, and active Web scripts aiming to steal or destroy information.</a:t>
            </a:r>
          </a:p>
          <a:p>
            <a:pPr algn="just">
              <a:lnSpc>
                <a:spcPct val="150000"/>
              </a:lnSpc>
            </a:pPr>
            <a:endParaRPr lang="en-US" dirty="0">
              <a:latin typeface="Perpetua" panose="02020502060401020303" pitchFamily="18" charset="0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="" xmlns:a16="http://schemas.microsoft.com/office/drawing/2014/main" id="{87D6EBD2-D001-1D3D-15C9-56E5645714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BD27D-D30D-4A9F-8211-C74CD4ECADE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4851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1242</TotalTime>
  <Words>1349</Words>
  <Application>Microsoft Office PowerPoint</Application>
  <PresentationFormat>Widescreen</PresentationFormat>
  <Paragraphs>162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6" baseType="lpstr">
      <vt:lpstr>Arial</vt:lpstr>
      <vt:lpstr>Calibri</vt:lpstr>
      <vt:lpstr>Calibri Light</vt:lpstr>
      <vt:lpstr>Perpetua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Mada</dc:creator>
  <cp:lastModifiedBy>User</cp:lastModifiedBy>
  <cp:revision>93</cp:revision>
  <dcterms:created xsi:type="dcterms:W3CDTF">2022-11-24T19:16:30Z</dcterms:created>
  <dcterms:modified xsi:type="dcterms:W3CDTF">2024-03-20T09:09:53Z</dcterms:modified>
</cp:coreProperties>
</file>