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58" r:id="rId4"/>
    <p:sldId id="279" r:id="rId5"/>
    <p:sldId id="260" r:id="rId6"/>
    <p:sldId id="265" r:id="rId7"/>
    <p:sldId id="261" r:id="rId8"/>
    <p:sldId id="264" r:id="rId9"/>
    <p:sldId id="276" r:id="rId10"/>
    <p:sldId id="274" r:id="rId11"/>
    <p:sldId id="267" r:id="rId12"/>
    <p:sldId id="268" r:id="rId13"/>
    <p:sldId id="272" r:id="rId14"/>
    <p:sldId id="273" r:id="rId15"/>
    <p:sldId id="269" r:id="rId16"/>
    <p:sldId id="270" r:id="rId17"/>
    <p:sldId id="266" r:id="rId18"/>
    <p:sldId id="275" r:id="rId19"/>
    <p:sldId id="263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0D06A-E3EA-4B94-A0A9-058DB3F5D689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D93D5-1964-48C2-AFF7-8720F258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18AA02-11E0-70A7-A2EF-B5885E3F2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B09BCF0-C3F5-311E-150D-3F236245F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5EC9C5-616A-3F8A-0686-9FC1F2E0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41A8F-E064-400F-8F76-B6F800E8EC43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5D6AD0-A0B9-511D-3ECA-7CD75EB8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D5C189-0E73-E2C1-0D84-2183AC43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935BE2-FAD6-36C7-B40F-596B8D09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FD9CE1-538A-3FA5-B10D-19167A52B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A1DDC2-FAB6-9E70-8A5F-C2B127E2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62F91-4C78-4A58-89BE-9924979A8E97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15FB26-C32A-946E-8096-AB0D74AD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A7E128-3E4B-ECFC-52B1-409DA76D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9040585-26F6-C26D-D9B0-DC782BFBD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C95E6A-22FA-3EE3-E809-8B0A780CD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6E076C-7854-3AA5-96FF-255C926B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9229-2B57-4006-94ED-0A786FEA14E7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B84D3A-DB7C-F0F1-8FC6-C8572D70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9726AF-FA78-98E2-6B1B-28BB4517E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E567C2-51B6-1DDD-DC65-2652650A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6BAF69-1C69-86C5-C9C0-F0E7835A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DB9F91-7FBC-1218-78F6-42405398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30CB-0E2C-483C-AE59-ED05FC8B6DB7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562387-069E-A517-A486-DCEC3DAD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CCCAAC-F775-27B0-978B-B1B62368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428925-802C-8C38-D166-CB7A38330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6BF269-7336-C00F-AFAE-D1AB3804E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3E28D6-7131-21E3-3564-49502B8B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0DF5-F1CC-4E13-897E-262F3C926A16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BEB43B-0EA3-FC25-04D8-79204A2C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5AD660-8EA8-BBFB-0CE1-EE3BB863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0DA02A-FCC8-F2A0-7F42-B3F88CF5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20EEEE-2333-3149-3270-5B7C1FDBF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B9D684F-20C7-C928-306C-2DB25296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C489D2-CFA9-C241-D9E7-341D2E0A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3460-8ACB-4023-BEBF-4B2310EA4095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60324E-85C1-09CE-9369-553EDD2C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6FFA82-EEA1-C8F7-DDE5-29281D32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3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D03BFE-37A7-BCC9-B11F-C14DC9F0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9F1003-2DE5-5DD8-3448-C040B9E1D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9215049-95B7-A09D-A8B3-184673561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14BFAF-D68B-9EF1-CC03-9DB9B402E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436C28-E8D9-1495-DA3A-12BD70AC1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909C0D5-2190-71ED-D164-494025A1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B043-145C-428D-B341-A029F81EDF9F}" type="datetime1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EB9B614-E04B-59D5-1626-0DA2B295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2D87A12-B924-B395-4229-EEFBA375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85ADDA-FEF2-F3CC-086C-C5BF397C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1290A55-6FA0-D161-8CE5-9C336297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4D65-7A74-437E-B1FF-91C32626A155}" type="datetime1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69A4718-54D9-7138-9F16-FF23311D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C994234-6B30-148D-D242-EF43B41F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9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AF1BD6-31AB-45FC-9B6C-1C18F24E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5EE-FC82-4282-AFC8-474A1E5250E2}" type="datetime1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5EA58D-FEE5-030E-8D52-84EDBEA3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19F7A6-AAC8-7C40-FD92-8C6314AD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6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F95D33-E615-FD15-992F-02B4F1E3D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DA0C2B-A8C2-4767-F2C5-BCC506F9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EA0C14-0235-111B-4BB3-CD73C8F7D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69DCCE-D9D3-BE2F-5285-9EA37092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E4-3BDB-4DC5-9090-C7EF492D80E6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5C9421-4900-CFE3-71A3-907F9B0F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D356B4-7DE1-0E1B-A5BE-C5439E49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0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375297-217F-4637-ADF8-FDE5BA47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FB6FE60-18DA-43F7-1959-B6AA4BBF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BF9C80-C359-7E47-FE3B-900580210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E959DB-CF2E-44DD-FBC6-9BDB8FCC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7805-BCEC-48A1-AE5D-C1C2056F82A6}" type="datetime1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010CE79-9DCF-65A5-060A-58DF1962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F6ECC8-63DB-CFAA-DF34-25544F7C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02B54DE-7424-D8AF-8BB2-4C2C2C0C2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07FE19-F1C5-8ED9-3B74-7A044861C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12408B-3F76-183E-4C65-EAFE4FE91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8CAE-118A-4419-A040-A1F687E72484}" type="datetime1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23E968-C91A-DE3A-D9BA-64056E9B5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125CEC-0F44-8BD2-BEB7-DADAC74AC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BD27D-D30D-4A9F-8211-C74CD4ECA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7496" y="450574"/>
            <a:ext cx="9886122" cy="575144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Perpetua" panose="02020502060401020303" pitchFamily="18" charset="0"/>
              </a:rPr>
              <a:t>Chapter Two: Threats and Attacks</a:t>
            </a:r>
          </a:p>
          <a:p>
            <a:pPr algn="just"/>
            <a:r>
              <a:rPr lang="en-US" sz="2800" b="1" dirty="0">
                <a:latin typeface="Perpetua" panose="02020502060401020303" pitchFamily="18" charset="0"/>
              </a:rPr>
              <a:t>Points to be Discussed: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Threats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Methods to Identify Threats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Attacks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r>
              <a:rPr lang="en-US" dirty="0">
                <a:latin typeface="Perpetua" panose="02020502060401020303" pitchFamily="18" charset="0"/>
              </a:rPr>
              <a:t>By </a:t>
            </a:r>
            <a:r>
              <a:rPr lang="en-US" dirty="0" err="1" smtClean="0">
                <a:latin typeface="Perpetua" panose="02020502060401020303" pitchFamily="18" charset="0"/>
              </a:rPr>
              <a:t>Asfaw</a:t>
            </a:r>
            <a:r>
              <a:rPr lang="en-US" smtClean="0">
                <a:latin typeface="Perpetua" panose="02020502060401020303" pitchFamily="18" charset="0"/>
              </a:rPr>
              <a:t> K.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0FFC05-0A2D-AC50-8E6B-9F27912E7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Backdoor: accessing system or network using known or previously unknown mechanism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Password crack: attempting to reverse calculate a password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Brute force: trying every possible combination of options of a password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Dictionary: selects specific accounts to attack and uses commonly used passwords (i.e., the dictionary) to guide guesses.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CBBA4A6-C4F9-2D8B-7411-42926F69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132523"/>
            <a:ext cx="10681252" cy="632128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Denial-of-service (DoS): attacker sends large number of connection or information requests to a target: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Target system cannot handle successfully along with other, legitimate service requests</a:t>
            </a:r>
          </a:p>
          <a:p>
            <a:pPr marL="800100" lvl="1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May result in system crash or inability to perform ordinary functions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Distributed denial-of-service (DDoS): coordinated stream of requests is launched against target from many locations simultaneously.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6FBB882-CDA1-4657-547B-21A863A0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64" y="2054087"/>
            <a:ext cx="4704523" cy="32428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D419AB9-7E92-5AEC-B884-C2A0460D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Spoofing: technique used to gain unauthorized access; intruder assumes a trusted IP address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76E914-4B6F-F1A1-BE42-1B2854981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706" y="1577008"/>
            <a:ext cx="5458587" cy="457916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BBBDA9E-A2BE-3683-8CCA-5517E6B2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Spam: unsolicited commercial e-mail; more a nuisance than an attack, though is emerging as a vector for some attacks.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Mail bombing: also a DoS; attacker routes large quantities of e-mail to target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Sniffers: program or device that monitors data traveling over network; can be used both for legitimate purposes and for stealing information from a network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Social engineering: using social skills to convince people to reveal access credentials or other valuable information to attacker.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72CDFC3-9ED5-281D-38BA-C86E8A06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Man-in-the-middle: attacker monitors network packets, modifies them, and inserts them back into network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0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C34705D-2FC9-B7B9-7797-34E5DA0E5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075" y="1834344"/>
            <a:ext cx="4391849" cy="427279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0D29471C-20BF-932D-EB40-26963B6A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6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Buffer overflow: application error where more data sent to a buffer than can be handled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Timing attack: explores contents of a Web browser’s cache to create malicious cookie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Side-channel attacks: secretly observes computer screen contents/electromagnetic radiation, keystroke sounds, etc.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722FDE0-FA6E-3A71-8DB0-B9200F22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4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Perpetua" panose="02020502060401020303" pitchFamily="18" charset="0"/>
              </a:rPr>
              <a:t>Fig. 2.3 Attack Replication Vectors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E7ECCF3-9B1F-3E17-633D-BDAEF6A5E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4" y="450573"/>
            <a:ext cx="9614453" cy="51209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6E394D4-1FF6-7309-CF4A-DA76272D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3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Parameters on Attacks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Most computer security activity relates to malicious human-caused harm: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 A malicious attacker actually wants to cause harm, and so we often use the term attack for a malicious computer security event.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37DD44A-AE56-E03F-A9B4-D9C84C72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46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Malicious attacks can be random or directed.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In a random attack the attacker wants to harm any computer or user; such an attack is analogous to accosting the next pedestrian who walks down the street.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An example of a random attack is malicious code posted on a web site that could be visited by anybody.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In a directed attack, the attacker intends harm to specific computers, perhaps at one organization (think of attacks against a political organization) or belonging to a specific individual (think of trying to drain a specific person’s bank account, for example, by impersonation). 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6D9EABF-E5C6-DDFB-CF5A-DA4DFAD4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0" y="212035"/>
            <a:ext cx="10787270" cy="6241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Another class of directed attack is against a particular product, such as any computer running a particular browser.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(We do not want to split hairs about whether such an attack is directed—at that one software product—or random, against any user of that product; the point is not semantic perfection but protecting against the attacks.)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 range of possible directed attacks is practically unlimited.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0680AF0-1557-D586-2FAF-FAB42FFB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7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251791"/>
            <a:ext cx="10654748" cy="620201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Threats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 goal of computer security is protecting valuable assets.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To study different ways of protection, we use a framework that describes how assets may be harmed and how to counter or mitigate that harm.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 potential for violation of security, which exists when there is a circumstance, capability, action, or event that could breach security and cause harm.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That is, a threat is a possible danger that might exploit a vulnerability.</a:t>
            </a:r>
            <a:endParaRPr lang="en-US" b="1" dirty="0">
              <a:latin typeface="Perpetua" panose="02020502060401020303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 threat to a computing system is a set of circumstances that has the potential to cause loss or harm.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Generic term for objects, people who pose potential danger to assets (via attacks) or an object, person, or other entity that represents a constant danger to an asset.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1" dirty="0">
                <a:latin typeface="Perpetua" panose="02020502060401020303" pitchFamily="18" charset="0"/>
              </a:rPr>
              <a:t>Threat agent</a:t>
            </a:r>
            <a:r>
              <a:rPr lang="en-US" dirty="0">
                <a:latin typeface="Perpetua" panose="02020502060401020303" pitchFamily="18" charset="0"/>
              </a:rPr>
              <a:t>: Specific object, person who poses such a danger (by carrying out an attack).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BC79CCA-9047-5CED-2CB7-A78176F8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0" y="212035"/>
            <a:ext cx="10787270" cy="6241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latin typeface="Perpetua" panose="02020502060401020303" pitchFamily="18" charset="0"/>
              </a:rPr>
              <a:t>Group Assignment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Review and Prepare Report on: 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Perpetua" panose="02020502060401020303" pitchFamily="18" charset="0"/>
              </a:rPr>
              <a:t>Security Vulnerability, Attack and Risk Assessment on </a:t>
            </a:r>
            <a:r>
              <a:rPr lang="en-US" dirty="0" smtClean="0">
                <a:latin typeface="Perpetua" panose="02020502060401020303" pitchFamily="18" charset="0"/>
              </a:rPr>
              <a:t>Saint Mary's University( other Offices) </a:t>
            </a:r>
            <a:r>
              <a:rPr lang="en-US" dirty="0">
                <a:latin typeface="Perpetua" panose="02020502060401020303" pitchFamily="18" charset="0"/>
              </a:rPr>
              <a:t>ICT Network and  Information Security </a:t>
            </a:r>
          </a:p>
          <a:p>
            <a:pPr>
              <a:lnSpc>
                <a:spcPct val="100000"/>
              </a:lnSpc>
            </a:pPr>
            <a:r>
              <a:rPr lang="en-US" b="1" i="1" dirty="0">
                <a:latin typeface="Perpetua" panose="02020502060401020303" pitchFamily="18" charset="0"/>
              </a:rPr>
              <a:t>Should be submitted after </a:t>
            </a:r>
            <a:r>
              <a:rPr lang="en-US" b="1" i="1" dirty="0" smtClean="0">
                <a:latin typeface="Perpetua" panose="02020502060401020303" pitchFamily="18" charset="0"/>
              </a:rPr>
              <a:t>one week </a:t>
            </a:r>
            <a:r>
              <a:rPr lang="en-US" b="1" i="1" dirty="0">
                <a:latin typeface="Perpetua" panose="02020502060401020303" pitchFamily="18" charset="0"/>
              </a:rPr>
              <a:t>of this class!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0680AF0-1557-D586-2FAF-FAB42FFB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2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251791"/>
            <a:ext cx="10681252" cy="6202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There are many threats to a computer system, including human-initiated and computer- initiated ones.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We have all experienced the results of inadvertent human errors, hardware design flaws, and software failures.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But natural disasters are threats, too; they can bring a system down when the computer room is flooded or the data center collapses from an earthquake, for example.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i="1" dirty="0">
                <a:latin typeface="Perpetua" panose="02020502060401020303" pitchFamily="18" charset="0"/>
              </a:rPr>
              <a:t>Vulnerability: Weakness</a:t>
            </a:r>
            <a:r>
              <a:rPr lang="en-US" dirty="0">
                <a:latin typeface="Perpetua" panose="02020502060401020303" pitchFamily="18" charset="0"/>
              </a:rPr>
              <a:t> or fault that can lead to an exposure.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 human who exploits a vulnerability perpetrates an attack on the system.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3EB302D-87CC-E2D7-2E63-8373269E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238539"/>
            <a:ext cx="10681252" cy="621526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We can consider potential harm to assets in two ways: First, we can look at what bad things can happen to assets, and second, we can look at who or what can cause or allow those bad things to happen.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These two perspectives enable us to determine how to protect assets.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One way to analyze harm is to consider the cause or source.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We call a potential cause of harm a threat.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Harm can be caused by either nonhuman events or humans.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Examples of nonhuman threats include natural disasters like fires or floods; loss of electrical power; failure of a component such as a communications cable, processor chip, or disk drive; or attack by a wild boar.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1CEB687-A4A1-A773-FEEA-C9E9CCAB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r>
              <a:rPr lang="en-US" dirty="0">
                <a:latin typeface="Perpetua" panose="02020502060401020303" pitchFamily="18" charset="0"/>
              </a:rPr>
              <a:t>Fig. 2.1 Kinds of Threats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3F945FE-B03E-3CEA-6780-46CC4AD61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04" y="404192"/>
            <a:ext cx="6944139" cy="541351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AE5E36E5-D009-413D-7702-327110803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erpetua" panose="02020502060401020303" pitchFamily="18" charset="0"/>
              </a:rPr>
              <a:t>Cont.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  <a:p>
            <a:r>
              <a:rPr lang="en-US" dirty="0">
                <a:latin typeface="Perpetua" panose="02020502060401020303" pitchFamily="18" charset="0"/>
              </a:rPr>
              <a:t>Fig. 2.2 Threats to Information Security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F74BD4A-F402-AC0F-D327-2D84672A1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04" y="450573"/>
            <a:ext cx="9647581" cy="483381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16B569-06D6-5583-F58B-4AF9449D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198783"/>
            <a:ext cx="10681252" cy="625502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latin typeface="Perpetua" panose="02020502060401020303" pitchFamily="18" charset="0"/>
              </a:rPr>
              <a:t>How do we address these problems?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We use a control or countermeasure as protection.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That is, a control is an action, device, procedure, or technique that removes or reduces a vulnerability.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 threat is blocked by control of a vulnerability.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From the threat, we determine the vulnerabilities that could allow the threat to cause harm.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Finally, we explore the countermeasures that can control the threat or neutralize the vulnerability.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Thus, this is about protecting assets by countering threats that could exploit vulnerabilities.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Before we can protect assets, we have to know the kinds of harm we have to protect them against, so now we explore threats to valuable assets.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E7721EE0-4504-84A6-3CF2-96F0BEB6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300" b="1" dirty="0">
                <a:latin typeface="Perpetua" panose="02020502060401020303" pitchFamily="18" charset="0"/>
              </a:rPr>
              <a:t>Reconnaissance</a:t>
            </a:r>
            <a:r>
              <a:rPr lang="en-US" sz="2800" b="1" dirty="0">
                <a:latin typeface="Perpetua" panose="02020502060401020303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Reconnaissance definition states that it is a significant instrument as a starting point of numerous data hacking and for penetration testing.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 cycle includes gathering data about the target machine that could be utilized to discover its blemishes, weaknesses, and security vulnerabilities.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In the process of reconnaissance, hackers tend to be like detectives, gathering data, and information to comprehend their victims.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From looking at email records to open source data, they wish to know about the organization better than the individuals who run and look after it.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They focus on the security part of the innovation, study the shortcomings, and utilize any weakness for their potential benefit.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7D6EBD2-D001-1D3D-15C9-56E56457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2E62C57-C7CB-A22D-9EEA-C42DBE5A3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148" y="450573"/>
            <a:ext cx="10681252" cy="60032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Perpetua" panose="02020502060401020303" pitchFamily="18" charset="0"/>
              </a:rPr>
              <a:t>Attacks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Act or action that exploits vulnerability (i.e., an identified weakness) in controlled system.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Accomplished by threat agent which damages or steals organization’s information.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An attack can also be launched by another system, as when one system sends an overwhelming flood of messages to another, virtually shutting down the second system’s ability to function.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Unfortunately, we have seen this type of attack frequently, as denial-of-service attacks deluge servers with more messages than they can handle.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Perpetua" panose="02020502060401020303" pitchFamily="18" charset="0"/>
              </a:rPr>
              <a:t>Malicious code: launching viruses, worms, Trojan horses, and active Web scripts aiming to steal or destroy information.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7D6EBD2-D001-1D3D-15C9-56E56457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BD27D-D30D-4A9F-8211-C74CD4ECAD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1349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Perpetua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</dc:creator>
  <cp:lastModifiedBy>User</cp:lastModifiedBy>
  <cp:revision>93</cp:revision>
  <dcterms:created xsi:type="dcterms:W3CDTF">2022-11-24T19:16:30Z</dcterms:created>
  <dcterms:modified xsi:type="dcterms:W3CDTF">2024-03-20T09:09:53Z</dcterms:modified>
</cp:coreProperties>
</file>